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tags/tag52.xml" ContentType="application/vnd.openxmlformats-officedocument.presentationml.tags+xml"/>
  <Override PartName="/ppt/notesSlides/notesSlide113.xml" ContentType="application/vnd.openxmlformats-officedocument.presentationml.notesSlide+xml"/>
  <Override PartName="/ppt/tags/tag53.xml" ContentType="application/vnd.openxmlformats-officedocument.presentationml.tag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54.xml" ContentType="application/vnd.openxmlformats-officedocument.presentationml.tags+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71"/>
  </p:notesMasterIdLst>
  <p:sldIdLst>
    <p:sldId id="2076138295" r:id="rId8"/>
    <p:sldId id="2076138301" r:id="rId9"/>
    <p:sldId id="2076138387" r:id="rId10"/>
    <p:sldId id="2076138325" r:id="rId11"/>
    <p:sldId id="280" r:id="rId12"/>
    <p:sldId id="2076138335" r:id="rId13"/>
    <p:sldId id="2076138337" r:id="rId14"/>
    <p:sldId id="2076138336" r:id="rId15"/>
    <p:sldId id="2076138338" r:id="rId16"/>
    <p:sldId id="2076138340" r:id="rId17"/>
    <p:sldId id="2076138341" r:id="rId18"/>
    <p:sldId id="2076138342" r:id="rId19"/>
    <p:sldId id="2076138343" r:id="rId20"/>
    <p:sldId id="2076138339" r:id="rId21"/>
    <p:sldId id="2076138344" r:id="rId22"/>
    <p:sldId id="2076138442" r:id="rId23"/>
    <p:sldId id="2076138326" r:id="rId24"/>
    <p:sldId id="10052" r:id="rId25"/>
    <p:sldId id="2076138332" r:id="rId26"/>
    <p:sldId id="2076138333" r:id="rId27"/>
    <p:sldId id="2076138327" r:id="rId28"/>
    <p:sldId id="2076137318" r:id="rId29"/>
    <p:sldId id="2076138345" r:id="rId30"/>
    <p:sldId id="2076138346" r:id="rId31"/>
    <p:sldId id="2076138392" r:id="rId32"/>
    <p:sldId id="2076138393" r:id="rId33"/>
    <p:sldId id="2076138397" r:id="rId34"/>
    <p:sldId id="2076138396" r:id="rId35"/>
    <p:sldId id="2076138399" r:id="rId36"/>
    <p:sldId id="2076138382" r:id="rId37"/>
    <p:sldId id="2076138383" r:id="rId38"/>
    <p:sldId id="2076138384" r:id="rId39"/>
    <p:sldId id="2076138441" r:id="rId40"/>
    <p:sldId id="2076138302" r:id="rId41"/>
    <p:sldId id="1370" r:id="rId42"/>
    <p:sldId id="1841" r:id="rId43"/>
    <p:sldId id="2076138328" r:id="rId44"/>
    <p:sldId id="2076137739" r:id="rId45"/>
    <p:sldId id="2076138331" r:id="rId46"/>
    <p:sldId id="2076138359" r:id="rId47"/>
    <p:sldId id="2076138307" r:id="rId48"/>
    <p:sldId id="2076138310" r:id="rId49"/>
    <p:sldId id="2076138308" r:id="rId50"/>
    <p:sldId id="2449" r:id="rId51"/>
    <p:sldId id="2076137913" r:id="rId52"/>
    <p:sldId id="2076138309" r:id="rId53"/>
    <p:sldId id="2076138351" r:id="rId54"/>
    <p:sldId id="2076138349" r:id="rId55"/>
    <p:sldId id="2076138352" r:id="rId56"/>
    <p:sldId id="2076138348" r:id="rId57"/>
    <p:sldId id="2076138350" r:id="rId58"/>
    <p:sldId id="2076138314" r:id="rId59"/>
    <p:sldId id="2076138315" r:id="rId60"/>
    <p:sldId id="2076138318" r:id="rId61"/>
    <p:sldId id="2076138319" r:id="rId62"/>
    <p:sldId id="2076138316" r:id="rId63"/>
    <p:sldId id="2076138317" r:id="rId64"/>
    <p:sldId id="2076138320" r:id="rId65"/>
    <p:sldId id="2076138321" r:id="rId66"/>
    <p:sldId id="2076138354" r:id="rId67"/>
    <p:sldId id="2076138355" r:id="rId68"/>
    <p:sldId id="2076138353" r:id="rId69"/>
    <p:sldId id="2076138322" r:id="rId70"/>
    <p:sldId id="2076138323" r:id="rId71"/>
    <p:sldId id="2076138357" r:id="rId72"/>
    <p:sldId id="2076138414" r:id="rId73"/>
    <p:sldId id="2076138358" r:id="rId74"/>
    <p:sldId id="2076138356" r:id="rId75"/>
    <p:sldId id="2076138415" r:id="rId76"/>
    <p:sldId id="2076138416" r:id="rId77"/>
    <p:sldId id="2076138417" r:id="rId78"/>
    <p:sldId id="2076138449" r:id="rId79"/>
    <p:sldId id="2076138450" r:id="rId80"/>
    <p:sldId id="2076138451" r:id="rId81"/>
    <p:sldId id="2076138263" r:id="rId82"/>
    <p:sldId id="1385" r:id="rId83"/>
    <p:sldId id="2076138443" r:id="rId84"/>
    <p:sldId id="2076138444" r:id="rId85"/>
    <p:sldId id="2076138420" r:id="rId86"/>
    <p:sldId id="2076138421" r:id="rId87"/>
    <p:sldId id="2076138347" r:id="rId88"/>
    <p:sldId id="2076138413" r:id="rId89"/>
    <p:sldId id="2076138422" r:id="rId90"/>
    <p:sldId id="281" r:id="rId91"/>
    <p:sldId id="2076138423" r:id="rId92"/>
    <p:sldId id="2076137552" r:id="rId93"/>
    <p:sldId id="2076137551" r:id="rId94"/>
    <p:sldId id="2076138424" r:id="rId95"/>
    <p:sldId id="2076138425" r:id="rId96"/>
    <p:sldId id="2076138426" r:id="rId97"/>
    <p:sldId id="2076138427" r:id="rId98"/>
    <p:sldId id="2076138428" r:id="rId99"/>
    <p:sldId id="2076138369" r:id="rId100"/>
    <p:sldId id="2076138429" r:id="rId101"/>
    <p:sldId id="2076138430" r:id="rId102"/>
    <p:sldId id="2076138431" r:id="rId103"/>
    <p:sldId id="2076138432" r:id="rId104"/>
    <p:sldId id="2076138433" r:id="rId105"/>
    <p:sldId id="2076138434" r:id="rId106"/>
    <p:sldId id="2076138435" r:id="rId107"/>
    <p:sldId id="2076138436" r:id="rId108"/>
    <p:sldId id="2076138368" r:id="rId109"/>
    <p:sldId id="2076137560" r:id="rId110"/>
    <p:sldId id="2076137561" r:id="rId111"/>
    <p:sldId id="2076137562" r:id="rId112"/>
    <p:sldId id="2076137563" r:id="rId113"/>
    <p:sldId id="2076138437" r:id="rId114"/>
    <p:sldId id="2076138376" r:id="rId115"/>
    <p:sldId id="2076138379" r:id="rId116"/>
    <p:sldId id="2076138438" r:id="rId117"/>
    <p:sldId id="2076138404" r:id="rId118"/>
    <p:sldId id="2076138464" r:id="rId119"/>
    <p:sldId id="2076138465" r:id="rId120"/>
    <p:sldId id="2076138466" r:id="rId121"/>
    <p:sldId id="2076138371" r:id="rId122"/>
    <p:sldId id="2076138377" r:id="rId123"/>
    <p:sldId id="2076138378" r:id="rId124"/>
    <p:sldId id="2076138439" r:id="rId125"/>
    <p:sldId id="2076138440" r:id="rId126"/>
    <p:sldId id="2076138375" r:id="rId127"/>
    <p:sldId id="2076138374" r:id="rId128"/>
    <p:sldId id="287" r:id="rId129"/>
    <p:sldId id="2076138373" r:id="rId130"/>
    <p:sldId id="2076138401" r:id="rId131"/>
    <p:sldId id="2076138402" r:id="rId132"/>
    <p:sldId id="2076138459" r:id="rId133"/>
    <p:sldId id="2076138405" r:id="rId134"/>
    <p:sldId id="2076138461" r:id="rId135"/>
    <p:sldId id="2076138460" r:id="rId136"/>
    <p:sldId id="2076138406" r:id="rId137"/>
    <p:sldId id="2076138409" r:id="rId138"/>
    <p:sldId id="2076138411" r:id="rId139"/>
    <p:sldId id="2076138407" r:id="rId140"/>
    <p:sldId id="2076138403" r:id="rId141"/>
    <p:sldId id="2076138463" r:id="rId142"/>
    <p:sldId id="2076138412" r:id="rId143"/>
    <p:sldId id="2076138408" r:id="rId144"/>
    <p:sldId id="2076138462" r:id="rId145"/>
    <p:sldId id="2076138452" r:id="rId146"/>
    <p:sldId id="2076138453" r:id="rId147"/>
    <p:sldId id="2076138454" r:id="rId148"/>
    <p:sldId id="2076138455" r:id="rId149"/>
    <p:sldId id="2076138456" r:id="rId150"/>
    <p:sldId id="2076138457" r:id="rId151"/>
    <p:sldId id="2076138446" r:id="rId152"/>
    <p:sldId id="2076138447" r:id="rId153"/>
    <p:sldId id="2076138448" r:id="rId154"/>
    <p:sldId id="2076138395" r:id="rId155"/>
    <p:sldId id="2076138445" r:id="rId156"/>
    <p:sldId id="2076138329" r:id="rId157"/>
    <p:sldId id="2076138298" r:id="rId158"/>
    <p:sldId id="2076138299" r:id="rId159"/>
    <p:sldId id="2076138300" r:id="rId160"/>
    <p:sldId id="2076138304" r:id="rId161"/>
    <p:sldId id="2076138236" r:id="rId162"/>
    <p:sldId id="2076138305" r:id="rId163"/>
    <p:sldId id="2076138418" r:id="rId164"/>
    <p:sldId id="2076138208" r:id="rId165"/>
    <p:sldId id="2076138271" r:id="rId166"/>
    <p:sldId id="2452" r:id="rId167"/>
    <p:sldId id="2076138225" r:id="rId168"/>
    <p:sldId id="2076138270" r:id="rId169"/>
    <p:sldId id="2076138226"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irty Center + Azure Defender" id="{C274AFDC-CF9C-44C7-8F8A-776972FC0600}">
          <p14:sldIdLst>
            <p14:sldId id="2076138325"/>
            <p14:sldId id="280"/>
            <p14:sldId id="2076138335"/>
            <p14:sldId id="2076138337"/>
            <p14:sldId id="2076138336"/>
            <p14:sldId id="2076138338"/>
            <p14:sldId id="2076138340"/>
            <p14:sldId id="2076138341"/>
            <p14:sldId id="2076138342"/>
            <p14:sldId id="2076138343"/>
            <p14:sldId id="2076138339"/>
            <p14:sldId id="2076138344"/>
          </p14:sldIdLst>
        </p14:section>
        <p14:section name="Break" id="{9631F808-60CC-458B-B264-A4BB7B381995}">
          <p14:sldIdLst>
            <p14:sldId id="2076138442"/>
          </p14:sldIdLst>
        </p14:section>
        <p14:section name="Azure Security Center" id="{BFF7C075-151A-40DD-8A98-A2D7703C4139}">
          <p14:sldIdLst>
            <p14:sldId id="2076138326"/>
            <p14:sldId id="10052"/>
            <p14:sldId id="2076138332"/>
            <p14:sldId id="2076138333"/>
          </p14:sldIdLst>
        </p14:section>
        <p14:section name="Azure Defender" id="{196545E2-E7A9-4C67-8716-BDE39927BCF0}">
          <p14:sldIdLst>
            <p14:sldId id="2076138327"/>
            <p14:sldId id="2076137318"/>
            <p14:sldId id="2076138345"/>
            <p14:sldId id="2076138346"/>
          </p14:sldIdLst>
        </p14:section>
        <p14:section name="Azure Arc" id="{DA471BFA-E131-4559-9122-3F4B221D6516}">
          <p14:sldIdLst>
            <p14:sldId id="2076138392"/>
            <p14:sldId id="2076138393"/>
            <p14:sldId id="2076138397"/>
            <p14:sldId id="2076138396"/>
            <p14:sldId id="2076138399"/>
          </p14:sldIdLst>
        </p14:section>
        <p14:section name="Azure Lighthouse" id="{FC8D6DBA-3813-44AD-A7A2-BF56FEC0F752}">
          <p14:sldIdLst>
            <p14:sldId id="2076138382"/>
            <p14:sldId id="2076138383"/>
            <p14:sldId id="2076138384"/>
          </p14:sldIdLst>
        </p14:section>
        <p14:section name="Break" id="{886D63D4-6E91-4CF5-9678-2CF22AB2529E}">
          <p14:sldIdLst>
            <p14:sldId id="2076138441"/>
            <p14:sldId id="2076138302"/>
          </p14:sldIdLst>
        </p14:section>
        <p14:section name="Azure Defender Solutions" id="{27DA62DD-4511-48D8-91E4-9612E6225D63}">
          <p14:sldIdLst>
            <p14:sldId id="1370"/>
            <p14:sldId id="1841"/>
          </p14:sldIdLst>
        </p14:section>
        <p14:section name="VM+SQL Vulnerability" id="{A0BEE228-0ADB-48B3-B016-904DA0ECCC0A}">
          <p14:sldIdLst>
            <p14:sldId id="2076138328"/>
            <p14:sldId id="2076137739"/>
            <p14:sldId id="2076138331"/>
            <p14:sldId id="2076138359"/>
            <p14:sldId id="2076138307"/>
          </p14:sldIdLst>
        </p14:section>
        <p14:section name="File Integrity" id="{D43137DB-7A7D-4D5E-8584-C56E6A2CBD72}">
          <p14:sldIdLst>
            <p14:sldId id="2076138310"/>
            <p14:sldId id="2076138308"/>
            <p14:sldId id="2449"/>
          </p14:sldIdLst>
        </p14:section>
        <p14:section name="Container Image Scanning" id="{981B5751-F059-421E-9F4A-718DED7576A9}">
          <p14:sldIdLst>
            <p14:sldId id="2076137913"/>
            <p14:sldId id="2076138309"/>
            <p14:sldId id="2076138351"/>
            <p14:sldId id="2076138349"/>
            <p14:sldId id="2076138352"/>
            <p14:sldId id="2076138348"/>
            <p14:sldId id="2076138350"/>
          </p14:sldIdLst>
        </p14:section>
        <p14:section name="Adaptive Application Control" id="{764B7D06-6D79-4110-BCE7-7E682E6BC19B}">
          <p14:sldIdLst>
            <p14:sldId id="2076138314"/>
            <p14:sldId id="2076138315"/>
          </p14:sldIdLst>
        </p14:section>
        <p14:section name="Adaptive Network Hardening" id="{01786078-9EE2-48B0-8C93-309871958D1B}">
          <p14:sldIdLst>
            <p14:sldId id="2076138318"/>
            <p14:sldId id="2076138319"/>
          </p14:sldIdLst>
        </p14:section>
        <p14:section name="JIT VM Access" id="{8EFE9F4D-A5D1-4470-BE9D-DA6EF130F49F}">
          <p14:sldIdLst>
            <p14:sldId id="2076138316"/>
            <p14:sldId id="2076138317"/>
          </p14:sldIdLst>
        </p14:section>
        <p14:section name="Network Map" id="{3DE12C7F-F3BA-46C4-B695-C6841C27BD44}">
          <p14:sldIdLst>
            <p14:sldId id="2076138320"/>
            <p14:sldId id="2076138321"/>
            <p14:sldId id="2076138354"/>
            <p14:sldId id="2076138355"/>
            <p14:sldId id="2076138353"/>
          </p14:sldIdLst>
        </p14:section>
        <p14:section name="IoT Security" id="{866E7AD6-B12C-4972-8F28-0BA067E4729E}">
          <p14:sldIdLst>
            <p14:sldId id="2076138322"/>
            <p14:sldId id="2076138323"/>
            <p14:sldId id="2076138357"/>
            <p14:sldId id="2076138414"/>
            <p14:sldId id="2076138358"/>
            <p14:sldId id="2076138356"/>
            <p14:sldId id="2076138415"/>
            <p14:sldId id="2076138416"/>
            <p14:sldId id="2076138417"/>
          </p14:sldIdLst>
        </p14:section>
        <p14:section name="Case Studies" id="{144243DE-BBAB-4C3F-8B61-32CD92A710D4}">
          <p14:sldIdLst>
            <p14:sldId id="2076138449"/>
            <p14:sldId id="2076138450"/>
            <p14:sldId id="2076138451"/>
          </p14:sldIdLst>
        </p14:section>
        <p14:section name="Activity 1" id="{791D778D-E3E2-49A4-B97D-5B1710C1A88C}">
          <p14:sldIdLst>
            <p14:sldId id="2076138263"/>
            <p14:sldId id="1385"/>
          </p14:sldIdLst>
        </p14:section>
        <p14:section name="Long Break" id="{BA75260C-0D7A-403D-AA87-D9B6D80D3B7A}">
          <p14:sldIdLst>
            <p14:sldId id="2076138443"/>
            <p14:sldId id="2076138444"/>
          </p14:sldIdLst>
        </p14:section>
        <p14:section name="Azure Sentinel" id="{E724EE48-5026-4CDF-8145-1246C270641A}">
          <p14:sldIdLst>
            <p14:sldId id="2076138420"/>
            <p14:sldId id="2076138421"/>
            <p14:sldId id="2076138347"/>
            <p14:sldId id="2076138413"/>
            <p14:sldId id="2076138422"/>
            <p14:sldId id="281"/>
            <p14:sldId id="2076138423"/>
            <p14:sldId id="2076137552"/>
            <p14:sldId id="2076137551"/>
            <p14:sldId id="2076138424"/>
            <p14:sldId id="2076138425"/>
            <p14:sldId id="2076138426"/>
            <p14:sldId id="2076138427"/>
            <p14:sldId id="2076138428"/>
            <p14:sldId id="2076138369"/>
            <p14:sldId id="2076138429"/>
            <p14:sldId id="2076138430"/>
            <p14:sldId id="2076138431"/>
            <p14:sldId id="2076138432"/>
            <p14:sldId id="2076138433"/>
            <p14:sldId id="2076138434"/>
            <p14:sldId id="2076138435"/>
            <p14:sldId id="2076138436"/>
            <p14:sldId id="2076138368"/>
            <p14:sldId id="2076137560"/>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377"/>
            <p14:sldId id="2076138378"/>
            <p14:sldId id="2076138439"/>
            <p14:sldId id="2076138440"/>
            <p14:sldId id="2076138375"/>
            <p14:sldId id="2076138374"/>
            <p14:sldId id="287"/>
            <p14:sldId id="2076138373"/>
          </p14:sldIdLst>
        </p14:section>
        <p14:section name="Migrating To Azure Sentinel" id="{B98A80E7-017B-4E4F-A9F0-30CDE4E9D1B8}">
          <p14:sldIdLst>
            <p14:sldId id="2076138401"/>
            <p14:sldId id="2076138402"/>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 id="2452"/>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slide" Target="slides/slide147.xml"/><Relationship Id="rId159" Type="http://schemas.openxmlformats.org/officeDocument/2006/relationships/slide" Target="slides/slide152.xml"/><Relationship Id="rId175" Type="http://schemas.openxmlformats.org/officeDocument/2006/relationships/tableStyles" Target="tableStyles.xml"/><Relationship Id="rId170" Type="http://schemas.openxmlformats.org/officeDocument/2006/relationships/slide" Target="slides/slide163.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slide" Target="slides/slide141.xml"/><Relationship Id="rId151" Type="http://schemas.openxmlformats.org/officeDocument/2006/relationships/slide" Target="slides/slide144.xml"/><Relationship Id="rId156" Type="http://schemas.openxmlformats.org/officeDocument/2006/relationships/slide" Target="slides/slide149.xml"/><Relationship Id="rId164" Type="http://schemas.openxmlformats.org/officeDocument/2006/relationships/slide" Target="slides/slide157.xml"/><Relationship Id="rId169" Type="http://schemas.openxmlformats.org/officeDocument/2006/relationships/slide" Target="slides/slide162.xml"/><Relationship Id="rId4" Type="http://schemas.openxmlformats.org/officeDocument/2006/relationships/slideMaster" Target="slideMasters/slideMaster1.xml"/><Relationship Id="rId9" Type="http://schemas.openxmlformats.org/officeDocument/2006/relationships/slide" Target="slides/slide2.xml"/><Relationship Id="rId172" Type="http://schemas.openxmlformats.org/officeDocument/2006/relationships/presProps" Target="pres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theme" Target="theme/theme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6/24/2021 3:37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147</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148</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151</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158</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3180700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568967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https://docs.microsoft.com/en-us/compliance/regulatory/offering-home?view=o365-worldwide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322137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4085881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https://azure.microsoft.com/en-us/case-studies/?term=azure+security+center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021491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084449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952037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23</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1014154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June 24,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June 24,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June 24,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June 24,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June 24,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June 24,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June 24,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June 24,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June 24,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June 24,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June 24,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Thursday, June 24,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66.xml"/><Relationship Id="rId5" Type="http://schemas.openxmlformats.org/officeDocument/2006/relationships/image" Target="../media/image89.png"/><Relationship Id="rId4" Type="http://schemas.openxmlformats.org/officeDocument/2006/relationships/image" Target="../media/image60.png"/></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5.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5.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5.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7.xml"/><Relationship Id="rId1" Type="http://schemas.openxmlformats.org/officeDocument/2006/relationships/slideLayout" Target="../slideLayouts/slideLayout66.xml"/><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5.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90.xml"/><Relationship Id="rId1" Type="http://schemas.openxmlformats.org/officeDocument/2006/relationships/slideLayout" Target="../slideLayouts/slideLayout66.xml"/><Relationship Id="rId4" Type="http://schemas.openxmlformats.org/officeDocument/2006/relationships/image" Target="../media/image10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1.xml"/><Relationship Id="rId1" Type="http://schemas.openxmlformats.org/officeDocument/2006/relationships/slideLayout" Target="../slideLayouts/slideLayout66.xml"/><Relationship Id="rId4" Type="http://schemas.openxmlformats.org/officeDocument/2006/relationships/image" Target="../media/image111.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5.xml"/><Relationship Id="rId1" Type="http://schemas.openxmlformats.org/officeDocument/2006/relationships/slideLayout" Target="../slideLayouts/slideLayout66.xml"/><Relationship Id="rId4" Type="http://schemas.openxmlformats.org/officeDocument/2006/relationships/image" Target="../media/image113.png"/></Relationships>
</file>

<file path=ppt/slides/_rels/slide141.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06.xml"/><Relationship Id="rId1" Type="http://schemas.openxmlformats.org/officeDocument/2006/relationships/slideLayout" Target="../slideLayouts/slideLayout66.xml"/><Relationship Id="rId4" Type="http://schemas.openxmlformats.org/officeDocument/2006/relationships/image" Target="../media/image114.png"/></Relationships>
</file>

<file path=ppt/slides/_rels/slide14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47.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3.xml"/><Relationship Id="rId1" Type="http://schemas.openxmlformats.org/officeDocument/2006/relationships/slideLayout" Target="../slideLayouts/slideLayout68.xml"/></Relationships>
</file>

<file path=ppt/slides/_rels/slide15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8.xml"/></Relationships>
</file>

<file path=ppt/slides/_rels/slide15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5.xml.rels><?xml version="1.0" encoding="UTF-8" standalone="yes"?>
<Relationships xmlns="http://schemas.openxmlformats.org/package/2006/relationships"><Relationship Id="rId8" Type="http://schemas.openxmlformats.org/officeDocument/2006/relationships/image" Target="../media/image129.sv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image" Target="../media/image123.png"/><Relationship Id="rId1" Type="http://schemas.openxmlformats.org/officeDocument/2006/relationships/slideLayout" Target="../slideLayouts/slideLayout48.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sv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14.xml"/><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5.xml"/><Relationship Id="rId1" Type="http://schemas.openxmlformats.org/officeDocument/2006/relationships/slideLayout" Target="../slideLayouts/slideLayout36.xml"/><Relationship Id="rId4" Type="http://schemas.openxmlformats.org/officeDocument/2006/relationships/image" Target="../media/image13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60.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67.xml"/><Relationship Id="rId5" Type="http://schemas.openxmlformats.org/officeDocument/2006/relationships/image" Target="../media/image142.svg"/><Relationship Id="rId4" Type="http://schemas.openxmlformats.org/officeDocument/2006/relationships/image" Target="../media/image14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6.xml"/><Relationship Id="rId5" Type="http://schemas.openxmlformats.org/officeDocument/2006/relationships/image" Target="../media/image46.jpe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3.webp"/><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5.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5.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0.png"/><Relationship Id="rId1" Type="http://schemas.openxmlformats.org/officeDocument/2006/relationships/slideLayout" Target="../slideLayouts/slideLayout39.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6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60.png"/></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66.xml"/><Relationship Id="rId5" Type="http://schemas.openxmlformats.org/officeDocument/2006/relationships/image" Target="../media/image88.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4488475"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626" y="1191126"/>
            <a:ext cx="4968830" cy="479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71039010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these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91725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223010"/>
            <a:ext cx="10322440" cy="526923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Cloud Security is a top priority at Microsoft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invests more than USD 1 billion annually on cybersecurity research and development.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employs more than 3,500 security experts who are dedicated to data security and privacy.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has more certifications than any other cloud provider.</a:t>
            </a:r>
          </a:p>
          <a:p>
            <a:pPr lvl="0" defTabSz="797968">
              <a:spcBef>
                <a:spcPct val="0"/>
              </a:spcBef>
              <a:spcAft>
                <a:spcPts val="800"/>
              </a:spcAft>
              <a:defRPr/>
            </a:pPr>
            <a:endParaRPr lang="en-US" sz="1800" dirty="0">
              <a:ln w="3175">
                <a:noFill/>
              </a:ln>
              <a:cs typeface="Segoe UI Semibold"/>
            </a:endParaRPr>
          </a:p>
        </p:txBody>
      </p:sp>
      <p:pic>
        <p:nvPicPr>
          <p:cNvPr id="1026" name="Picture 2" descr="ISO/IEC">
            <a:extLst>
              <a:ext uri="{FF2B5EF4-FFF2-40B4-BE49-F238E27FC236}">
                <a16:creationId xmlns:a16="http://schemas.microsoft.com/office/drawing/2014/main" id="{C76B0BB4-B858-435D-8F2F-0A2023B8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7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A/CCm">
            <a:extLst>
              <a:ext uri="{FF2B5EF4-FFF2-40B4-BE49-F238E27FC236}">
                <a16:creationId xmlns:a16="http://schemas.microsoft.com/office/drawing/2014/main" id="{24A3FAA1-5FD3-4292-9ECF-C3F876080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65"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R">
            <a:extLst>
              <a:ext uri="{FF2B5EF4-FFF2-40B4-BE49-F238E27FC236}">
                <a16:creationId xmlns:a16="http://schemas.microsoft.com/office/drawing/2014/main" id="{9561381D-CCEB-4BED-83DD-AF3BD6E3E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JIS">
            <a:extLst>
              <a:ext uri="{FF2B5EF4-FFF2-40B4-BE49-F238E27FC236}">
                <a16:creationId xmlns:a16="http://schemas.microsoft.com/office/drawing/2014/main" id="{0CCE4458-1A5B-4E1C-83AF-8F86F579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4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PAA">
            <a:extLst>
              <a:ext uri="{FF2B5EF4-FFF2-40B4-BE49-F238E27FC236}">
                <a16:creationId xmlns:a16="http://schemas.microsoft.com/office/drawing/2014/main" id="{B69F103F-D5E5-4B48-89F6-AFB8B770D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001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RS 1075">
            <a:extLst>
              <a:ext uri="{FF2B5EF4-FFF2-40B4-BE49-F238E27FC236}">
                <a16:creationId xmlns:a16="http://schemas.microsoft.com/office/drawing/2014/main" id="{9DF05D9C-352E-416D-B6F3-EF8B955A9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655"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74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5770405"/>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108080258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Azure Security Center + Azure Defender – Case Studies</a:t>
            </a:r>
          </a:p>
        </p:txBody>
      </p:sp>
    </p:spTree>
    <p:extLst>
      <p:ext uri="{BB962C8B-B14F-4D97-AF65-F5344CB8AC3E}">
        <p14:creationId xmlns:p14="http://schemas.microsoft.com/office/powerpoint/2010/main" val="26286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describe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th</a:t>
            </a:r>
            <a:r>
              <a:rPr lang="en-US" b="1" dirty="0">
                <a:solidFill>
                  <a:srgbClr val="B4A0FF"/>
                </a:solidFill>
                <a:latin typeface="Segoe UI"/>
              </a:rPr>
              <a:t>e features of Azure Defender</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576292565"/>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957384809"/>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6124380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10956</TotalTime>
  <Words>10199</Words>
  <Application>Microsoft Office PowerPoint</Application>
  <PresentationFormat>Widescreen</PresentationFormat>
  <Paragraphs>1213</Paragraphs>
  <Slides>163</Slides>
  <Notes>116</Notes>
  <HiddenSlides>0</HiddenSlides>
  <MMClips>2</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163</vt:i4>
      </vt:variant>
    </vt:vector>
  </HeadingPairs>
  <TitlesOfParts>
    <vt:vector size="182"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PowerPoint Presentation</vt:lpstr>
      <vt:lpstr>Azure Security Center</vt:lpstr>
      <vt:lpstr>Azure Security Center</vt:lpstr>
      <vt:lpstr>Cloud Security</vt:lpstr>
      <vt:lpstr>Community Repository</vt:lpstr>
      <vt:lpstr>Azure Defender</vt:lpstr>
      <vt:lpstr>Azure Defender</vt:lpstr>
      <vt:lpstr>Azure Defender</vt:lpstr>
      <vt:lpstr>CSPM Philosophy </vt:lpstr>
      <vt:lpstr>Azure Arc</vt:lpstr>
      <vt:lpstr>Azure Arc</vt:lpstr>
      <vt:lpstr>Supported Service</vt:lpstr>
      <vt:lpstr>Azure Arc Architecture</vt:lpstr>
      <vt:lpstr>Azure Arc + Azure Security Center</vt:lpstr>
      <vt:lpstr>Azure Lighthouse</vt:lpstr>
      <vt:lpstr>Azure Lighthouse</vt:lpstr>
      <vt:lpstr>Azure Lighthouse Architecture</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Azure Defender for IoT</vt:lpstr>
      <vt:lpstr>Agentless-based (IoT Sensors)</vt:lpstr>
      <vt:lpstr>Device Discovery</vt:lpstr>
      <vt:lpstr>Offline</vt:lpstr>
      <vt:lpstr>Azure IoT Hub</vt:lpstr>
      <vt:lpstr>Azure IoT Device Provisioning</vt:lpstr>
      <vt:lpstr>Azure IoT Security Agent</vt:lpstr>
      <vt:lpstr>Azure Security Center + Security Agent</vt:lpstr>
      <vt:lpstr>Azure Security Center + Azure Defender – Case Studies</vt:lpstr>
      <vt:lpstr>Case Studies - NCR</vt:lpstr>
      <vt:lpstr>Case Studies - Centro Paula Souza</vt:lpstr>
      <vt:lpstr>DEMO: How to whiteboard designs</vt:lpstr>
      <vt:lpstr>Breakout Activity:  Azure Defender</vt:lpstr>
      <vt:lpstr>PowerPoint Presentation</vt:lpstr>
      <vt:lpstr>PowerPoint Presentation</vt:lpstr>
      <vt:lpstr>Azure Sentinel</vt:lpstr>
      <vt:lpstr>Azure Sentinel</vt:lpstr>
      <vt:lpstr>The Concept of SIEM, SOAR and XDR</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Migrating to Sentinel</vt:lpstr>
      <vt:lpstr>Migration to Azure Sentinel</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Azure Defender Part 1</vt:lpstr>
      <vt:lpstr>Q + A</vt:lpstr>
      <vt:lpstr>Full Group Activity:  Azure Defender + Azure Sentinel</vt:lpstr>
      <vt:lpstr>Mentimeter Poll</vt:lpstr>
      <vt:lpstr>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566</cp:revision>
  <dcterms:created xsi:type="dcterms:W3CDTF">2020-05-01T23:34:12Z</dcterms:created>
  <dcterms:modified xsi:type="dcterms:W3CDTF">2021-06-24T23:38:08Z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